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</p:sldMasterIdLst>
  <p:sldIdLst>
    <p:sldId id="256" r:id="rId10"/>
    <p:sldId id="257" r:id="rId11"/>
    <p:sldId id="258" r:id="rId12"/>
    <p:sldId id="262" r:id="rId13"/>
    <p:sldId id="259" r:id="rId14"/>
    <p:sldId id="260" r:id="rId15"/>
    <p:sldId id="261" r:id="rId16"/>
    <p:sldId id="263" r:id="rId17"/>
    <p:sldId id="264" r:id="rId18"/>
    <p:sldId id="265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A4ED-5BBA-4648-8047-8DDE15BFE4CA}" type="datetimeFigureOut">
              <a:rPr lang="nl-NL" smtClean="0"/>
              <a:t>13-9-2012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D844-15A1-4A74-A249-472834ABD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84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A4ED-5BBA-4648-8047-8DDE15BFE4CA}" type="datetimeFigureOut">
              <a:rPr lang="nl-NL" smtClean="0"/>
              <a:t>13-9-2012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D844-15A1-4A74-A249-472834ABD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2276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A16E2-82DE-4615-A829-318D4C3C44F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727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0FDB-8C97-428A-9E18-BE8160F8DA50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393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768FA-1B8B-42EB-BCC6-C11CDCA4D9C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F17BD-083C-4C64-9179-A4E04485D71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729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253D-8576-49EE-B320-E8540282726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164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6B19-74DF-4200-AF39-246A85CCAFA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76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026B1-16AD-4CE4-AA13-F9CA0F70545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126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DD2468-3B6D-4AB9-9F02-46F8F899136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2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A4ED-5BBA-4648-8047-8DDE15BFE4CA}" type="datetimeFigureOut">
              <a:rPr lang="nl-NL" smtClean="0"/>
              <a:t>13-9-2012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D844-15A1-4A74-A249-472834ABD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87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0120F-EF87-4790-9ED6-605C94836C5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03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DC16-208E-484A-8E82-676BC2491B4F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25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38C6D-C260-4F5D-B566-7226E2F0642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14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46FEC-2AB2-453B-919E-3FBDA07FBF6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1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A16E2-82DE-4615-A829-318D4C3C44F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1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0FDB-8C97-428A-9E18-BE8160F8DA50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72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768FA-1B8B-42EB-BCC6-C11CDCA4D9C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96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F17BD-083C-4C64-9179-A4E04485D71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5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A4ED-5BBA-4648-8047-8DDE15BFE4CA}" type="datetimeFigureOut">
              <a:rPr lang="nl-NL" smtClean="0"/>
              <a:t>13-9-2012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D844-15A1-4A74-A249-472834ABD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548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253D-8576-49EE-B320-E8540282726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6B19-74DF-4200-AF39-246A85CCAFA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13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026B1-16AD-4CE4-AA13-F9CA0F70545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26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DD2468-3B6D-4AB9-9F02-46F8F899136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78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0120F-EF87-4790-9ED6-605C94836C5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57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DC16-208E-484A-8E82-676BC2491B4F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91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38C6D-C260-4F5D-B566-7226E2F0642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64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46FEC-2AB2-453B-919E-3FBDA07FBF6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62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A16E2-82DE-4615-A829-318D4C3C44F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0FDB-8C97-428A-9E18-BE8160F8DA50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6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A4ED-5BBA-4648-8047-8DDE15BFE4CA}" type="datetimeFigureOut">
              <a:rPr lang="nl-NL" smtClean="0"/>
              <a:t>13-9-2012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D844-15A1-4A74-A249-472834ABD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283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768FA-1B8B-42EB-BCC6-C11CDCA4D9C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14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F17BD-083C-4C64-9179-A4E04485D71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65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253D-8576-49EE-B320-E8540282726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91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6B19-74DF-4200-AF39-246A85CCAFA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41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026B1-16AD-4CE4-AA13-F9CA0F70545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8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DD2468-3B6D-4AB9-9F02-46F8F899136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13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0120F-EF87-4790-9ED6-605C94836C5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3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DC16-208E-484A-8E82-676BC2491B4F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68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38C6D-C260-4F5D-B566-7226E2F0642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36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46FEC-2AB2-453B-919E-3FBDA07FBF6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A4ED-5BBA-4648-8047-8DDE15BFE4CA}" type="datetimeFigureOut">
              <a:rPr lang="nl-NL" smtClean="0"/>
              <a:t>13-9-2012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D844-15A1-4A74-A249-472834ABD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37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A16E2-82DE-4615-A829-318D4C3C44F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6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0FDB-8C97-428A-9E18-BE8160F8DA50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41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768FA-1B8B-42EB-BCC6-C11CDCA4D9C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14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F17BD-083C-4C64-9179-A4E04485D71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76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253D-8576-49EE-B320-E8540282726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526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6B19-74DF-4200-AF39-246A85CCAFA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91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026B1-16AD-4CE4-AA13-F9CA0F70545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68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DD2468-3B6D-4AB9-9F02-46F8F899136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041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0120F-EF87-4790-9ED6-605C94836C5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235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DC16-208E-484A-8E82-676BC2491B4F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9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A4ED-5BBA-4648-8047-8DDE15BFE4CA}" type="datetimeFigureOut">
              <a:rPr lang="nl-NL" smtClean="0"/>
              <a:t>13-9-2012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D844-15A1-4A74-A249-472834ABD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171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38C6D-C260-4F5D-B566-7226E2F0642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67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46FEC-2AB2-453B-919E-3FBDA07FBF6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03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A16E2-82DE-4615-A829-318D4C3C44F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05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0FDB-8C97-428A-9E18-BE8160F8DA50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65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768FA-1B8B-42EB-BCC6-C11CDCA4D9C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022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F17BD-083C-4C64-9179-A4E04485D71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885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253D-8576-49EE-B320-E8540282726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05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6B19-74DF-4200-AF39-246A85CCAFA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9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026B1-16AD-4CE4-AA13-F9CA0F70545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26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DD2468-3B6D-4AB9-9F02-46F8F899136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A4ED-5BBA-4648-8047-8DDE15BFE4CA}" type="datetimeFigureOut">
              <a:rPr lang="nl-NL" smtClean="0"/>
              <a:t>13-9-2012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D844-15A1-4A74-A249-472834ABD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1712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0120F-EF87-4790-9ED6-605C94836C5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277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DC16-208E-484A-8E82-676BC2491B4F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307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38C6D-C260-4F5D-B566-7226E2F0642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03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46FEC-2AB2-453B-919E-3FBDA07FBF6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443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A16E2-82DE-4615-A829-318D4C3C44F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71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0FDB-8C97-428A-9E18-BE8160F8DA50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092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768FA-1B8B-42EB-BCC6-C11CDCA4D9C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62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F17BD-083C-4C64-9179-A4E04485D71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81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253D-8576-49EE-B320-E8540282726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1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6B19-74DF-4200-AF39-246A85CCAFA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7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A4ED-5BBA-4648-8047-8DDE15BFE4CA}" type="datetimeFigureOut">
              <a:rPr lang="nl-NL" smtClean="0"/>
              <a:t>13-9-2012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D844-15A1-4A74-A249-472834ABD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572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026B1-16AD-4CE4-AA13-F9CA0F70545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40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DD2468-3B6D-4AB9-9F02-46F8F899136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63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0120F-EF87-4790-9ED6-605C94836C5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631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DC16-208E-484A-8E82-676BC2491B4F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5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38C6D-C260-4F5D-B566-7226E2F0642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711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46FEC-2AB2-453B-919E-3FBDA07FBF6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57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A16E2-82DE-4615-A829-318D4C3C44F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325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0FDB-8C97-428A-9E18-BE8160F8DA50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864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768FA-1B8B-42EB-BCC6-C11CDCA4D9C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45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F17BD-083C-4C64-9179-A4E04485D71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1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A4ED-5BBA-4648-8047-8DDE15BFE4CA}" type="datetimeFigureOut">
              <a:rPr lang="nl-NL" smtClean="0"/>
              <a:t>13-9-2012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D844-15A1-4A74-A249-472834ABD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0815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253D-8576-49EE-B320-E8540282726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491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6B19-74DF-4200-AF39-246A85CCAFA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833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026B1-16AD-4CE4-AA13-F9CA0F70545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857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DD2468-3B6D-4AB9-9F02-46F8F899136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827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0120F-EF87-4790-9ED6-605C94836C5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10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DC16-208E-484A-8E82-676BC2491B4F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021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38C6D-C260-4F5D-B566-7226E2F0642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334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46FEC-2AB2-453B-919E-3FBDA07FBF6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624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A16E2-82DE-4615-A829-318D4C3C44F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909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0FDB-8C97-428A-9E18-BE8160F8DA50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4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A4ED-5BBA-4648-8047-8DDE15BFE4CA}" type="datetimeFigureOut">
              <a:rPr lang="nl-NL" smtClean="0"/>
              <a:t>13-9-2012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D844-15A1-4A74-A249-472834ABD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1400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768FA-1B8B-42EB-BCC6-C11CDCA4D9C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380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F17BD-083C-4C64-9179-A4E04485D71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55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253D-8576-49EE-B320-E8540282726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916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6B19-74DF-4200-AF39-246A85CCAFA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509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026B1-16AD-4CE4-AA13-F9CA0F70545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299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DD2468-3B6D-4AB9-9F02-46F8F899136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625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0120F-EF87-4790-9ED6-605C94836C5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337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DC16-208E-484A-8E82-676BC2491B4F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037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38C6D-C260-4F5D-B566-7226E2F06428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627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46FEC-2AB2-453B-919E-3FBDA07FBF6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BA4ED-5BBA-4648-8047-8DDE15BFE4CA}" type="datetimeFigureOut">
              <a:rPr lang="nl-NL" smtClean="0"/>
              <a:t>13-9-2012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BD844-15A1-4A74-A249-472834ABD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86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DF53A4-59A9-4769-BAA0-9D738FFB1CB4}" type="slidenum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6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DF53A4-59A9-4769-BAA0-9D738FFB1CB4}" type="slidenum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2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DF53A4-59A9-4769-BAA0-9D738FFB1CB4}" type="slidenum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2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DF53A4-59A9-4769-BAA0-9D738FFB1CB4}" type="slidenum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DF53A4-59A9-4769-BAA0-9D738FFB1CB4}" type="slidenum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1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DF53A4-59A9-4769-BAA0-9D738FFB1CB4}" type="slidenum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3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DF53A4-59A9-4769-BAA0-9D738FFB1CB4}" type="slidenum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5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DF53A4-59A9-4769-BAA0-9D738FFB1CB4}" type="slidenum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4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http://www.packo.be/bigimage.dhtml?url=/cms_files/N-407-Img1.jpg,language=nl" TargetMode="Externa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Maaidorser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76" y="1762927"/>
            <a:ext cx="5712447" cy="42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31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Zaaien</a:t>
            </a:r>
            <a:endParaRPr lang="nl-NL" sz="2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sz="2000" dirty="0" smtClean="0"/>
              <a:t>Zaaidiepte is belangrijk</a:t>
            </a:r>
          </a:p>
          <a:p>
            <a:r>
              <a:rPr lang="nl-NL" sz="2000" dirty="0" smtClean="0"/>
              <a:t>Opkomst</a:t>
            </a:r>
          </a:p>
          <a:p>
            <a:r>
              <a:rPr lang="nl-NL" sz="2000" dirty="0" smtClean="0"/>
              <a:t>Vogelvraat</a:t>
            </a:r>
          </a:p>
          <a:p>
            <a:r>
              <a:rPr lang="nl-NL" sz="2000" dirty="0" smtClean="0"/>
              <a:t>Slakkenvraat:</a:t>
            </a:r>
          </a:p>
          <a:p>
            <a:r>
              <a:rPr lang="nl-NL" sz="2000" dirty="0" smtClean="0"/>
              <a:t>Verschuilen tussen grove kluiten</a:t>
            </a:r>
          </a:p>
          <a:p>
            <a:endParaRPr lang="nl-NL" sz="2000" dirty="0"/>
          </a:p>
          <a:p>
            <a:r>
              <a:rPr lang="nl-NL" sz="2000" dirty="0" smtClean="0"/>
              <a:t>Tegen gaan door walsen of door zaadcoating</a:t>
            </a:r>
          </a:p>
          <a:p>
            <a:endParaRPr lang="nl-NL" sz="2000" dirty="0"/>
          </a:p>
          <a:p>
            <a:r>
              <a:rPr lang="nl-NL" sz="2000" dirty="0" smtClean="0"/>
              <a:t>Jute zak</a:t>
            </a:r>
            <a:endParaRPr lang="nl-NL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3958680" cy="296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384651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31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Rijenzaaimachine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Zaai hoeveelheid  instelbaar per ha</a:t>
            </a:r>
          </a:p>
          <a:p>
            <a:endParaRPr lang="nl-NL"/>
          </a:p>
          <a:p>
            <a:r>
              <a:rPr lang="nl-NL"/>
              <a:t>Zaad verdeling willekeurig</a:t>
            </a:r>
          </a:p>
          <a:p>
            <a:pPr>
              <a:buFontTx/>
              <a:buNone/>
            </a:pPr>
            <a:endParaRPr lang="nl-NL"/>
          </a:p>
          <a:p>
            <a:pPr>
              <a:buFontTx/>
              <a:buNone/>
            </a:pPr>
            <a:r>
              <a:rPr lang="nl-NL"/>
              <a:t>Toepassing:</a:t>
            </a:r>
          </a:p>
          <a:p>
            <a:pPr>
              <a:buFontTx/>
              <a:buNone/>
            </a:pPr>
            <a:r>
              <a:rPr lang="nl-NL"/>
              <a:t>	                 -	Granen</a:t>
            </a:r>
          </a:p>
          <a:p>
            <a:pPr>
              <a:buFontTx/>
              <a:buNone/>
            </a:pPr>
            <a:r>
              <a:rPr lang="nl-NL"/>
              <a:t>	                 -	Gras </a:t>
            </a:r>
          </a:p>
        </p:txBody>
      </p:sp>
    </p:spTree>
    <p:extLst>
      <p:ext uri="{BB962C8B-B14F-4D97-AF65-F5344CB8AC3E}">
        <p14:creationId xmlns:p14="http://schemas.microsoft.com/office/powerpoint/2010/main" val="120198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3 soorten rijenzaaimachines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/>
              <a:t>Nokkenradzaaimachine</a:t>
            </a:r>
          </a:p>
          <a:p>
            <a:pPr>
              <a:lnSpc>
                <a:spcPct val="90000"/>
              </a:lnSpc>
            </a:pPr>
            <a:endParaRPr lang="nl-NL"/>
          </a:p>
          <a:p>
            <a:pPr>
              <a:lnSpc>
                <a:spcPct val="90000"/>
              </a:lnSpc>
            </a:pPr>
            <a:endParaRPr lang="nl-NL"/>
          </a:p>
          <a:p>
            <a:pPr>
              <a:lnSpc>
                <a:spcPct val="90000"/>
              </a:lnSpc>
            </a:pPr>
            <a:r>
              <a:rPr lang="nl-NL"/>
              <a:t>Schuifradzaaimachine</a:t>
            </a:r>
          </a:p>
          <a:p>
            <a:pPr>
              <a:lnSpc>
                <a:spcPct val="90000"/>
              </a:lnSpc>
            </a:pPr>
            <a:endParaRPr lang="nl-NL"/>
          </a:p>
          <a:p>
            <a:pPr>
              <a:lnSpc>
                <a:spcPct val="90000"/>
              </a:lnSpc>
            </a:pPr>
            <a:endParaRPr lang="nl-NL"/>
          </a:p>
          <a:p>
            <a:pPr>
              <a:lnSpc>
                <a:spcPct val="90000"/>
              </a:lnSpc>
            </a:pPr>
            <a:endParaRPr lang="nl-NL"/>
          </a:p>
          <a:p>
            <a:pPr>
              <a:lnSpc>
                <a:spcPct val="90000"/>
              </a:lnSpc>
            </a:pPr>
            <a:r>
              <a:rPr lang="nl-NL"/>
              <a:t>Pneumatische zaaimachine</a:t>
            </a:r>
          </a:p>
        </p:txBody>
      </p:sp>
    </p:spTree>
    <p:extLst>
      <p:ext uri="{BB962C8B-B14F-4D97-AF65-F5344CB8AC3E}">
        <p14:creationId xmlns:p14="http://schemas.microsoft.com/office/powerpoint/2010/main" val="135322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Nokkenradzaaimachine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58272" cy="469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59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Werking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365250"/>
            <a:ext cx="6480175" cy="523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1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Schuifradzaaimachine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7653" name="Picture 5" descr="N-407-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840537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Werking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73213"/>
            <a:ext cx="6769100" cy="507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7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Nortonkast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58875"/>
            <a:ext cx="6624638" cy="5699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Pneumatische zaaimachine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196975"/>
            <a:ext cx="4978400" cy="5272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438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Afdraaiproef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Een goed gewas begint bij goed zaaien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66" y="1657350"/>
            <a:ext cx="49339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13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komt het graan vandaan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14563"/>
            <a:ext cx="6430239" cy="35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234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Afdraaiproef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De belangrijkste afstelgegevens staan meestal op een sticker op de machine.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9738"/>
            <a:ext cx="44767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3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Afdraaiproef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Instellen van de bodemklep. Dit hangt af van de grofheid van het zaad.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57350"/>
            <a:ext cx="48006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862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Afdraaiproef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Kies het juiste </a:t>
            </a:r>
            <a:r>
              <a:rPr lang="nl-NL" dirty="0" err="1" smtClean="0"/>
              <a:t>zaairad</a:t>
            </a:r>
            <a:r>
              <a:rPr lang="nl-NL" dirty="0" smtClean="0"/>
              <a:t>:</a:t>
            </a:r>
          </a:p>
          <a:p>
            <a:endParaRPr lang="nl-NL" dirty="0"/>
          </a:p>
          <a:p>
            <a:r>
              <a:rPr lang="nl-NL" dirty="0" smtClean="0"/>
              <a:t>- Grote </a:t>
            </a:r>
            <a:r>
              <a:rPr lang="nl-NL" dirty="0" err="1" smtClean="0"/>
              <a:t>zaairad</a:t>
            </a:r>
            <a:endParaRPr lang="nl-NL" dirty="0" smtClean="0"/>
          </a:p>
          <a:p>
            <a:r>
              <a:rPr lang="nl-NL" dirty="0" smtClean="0"/>
              <a:t>- Fijne </a:t>
            </a:r>
            <a:r>
              <a:rPr lang="nl-NL" dirty="0" err="1" smtClean="0"/>
              <a:t>zaairad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66875"/>
            <a:ext cx="45434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219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Afdraaiproef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Zet de toevoerschuiven in de juiste stand.</a:t>
            </a:r>
          </a:p>
          <a:p>
            <a:endParaRPr lang="nl-NL" dirty="0"/>
          </a:p>
          <a:p>
            <a:r>
              <a:rPr lang="nl-NL" dirty="0" smtClean="0"/>
              <a:t>Je kunt hierdoor ook de zaaiafstand tussen de rijen veranderen.</a:t>
            </a:r>
          </a:p>
          <a:p>
            <a:endParaRPr lang="nl-NL" dirty="0"/>
          </a:p>
          <a:p>
            <a:r>
              <a:rPr lang="nl-NL" dirty="0" smtClean="0"/>
              <a:t>12,5 cm of 25 cm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15044"/>
            <a:ext cx="44481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857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Afdraaiproef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Plaats een opvangbak onder de zaaihuisjes om het zaad op te vangen tijdens de afdraaiproef.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09" y="476672"/>
            <a:ext cx="45815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duport.eu/Foto/Poettinger/saatkas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293096"/>
            <a:ext cx="2595487" cy="18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Vitasem 30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09" y="4169649"/>
            <a:ext cx="2290762" cy="20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3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Afdraaiproef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Vul de machine met een hoeveelheid zaad.</a:t>
            </a:r>
            <a:endParaRPr lang="nl-N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45910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100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Afdraaiproef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Zet de kleppen in de zaaihuizen om zodat het zaad in de opvangbak valt en niet in de zaaipijpen.</a:t>
            </a:r>
          </a:p>
          <a:p>
            <a:endParaRPr lang="nl-NL" dirty="0"/>
          </a:p>
          <a:p>
            <a:r>
              <a:rPr lang="nl-NL" dirty="0" smtClean="0"/>
              <a:t>Bij sommige machines kun je de zaaipijpen ook volledig loskoppelen en schuif je de opvangbakken er als het ware tussen.</a:t>
            </a:r>
            <a:endParaRPr lang="nl-N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61736"/>
            <a:ext cx="45624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854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Afdraaiproef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Kg / ha</a:t>
            </a:r>
          </a:p>
          <a:p>
            <a:endParaRPr lang="nl-NL" dirty="0"/>
          </a:p>
          <a:p>
            <a:r>
              <a:rPr lang="nl-NL" dirty="0" smtClean="0"/>
              <a:t>Hangt af van het DKG, de kiemkracht en het opkomstpercentage.</a:t>
            </a:r>
            <a:endParaRPr lang="nl-NL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76944"/>
            <a:ext cx="450532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679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Zaaien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250 </a:t>
            </a:r>
            <a:r>
              <a:rPr lang="nl-NL" dirty="0" smtClean="0"/>
              <a:t>zaden /m²</a:t>
            </a:r>
          </a:p>
          <a:p>
            <a:endParaRPr lang="nl-NL" dirty="0"/>
          </a:p>
          <a:p>
            <a:r>
              <a:rPr lang="nl-NL" dirty="0" smtClean="0"/>
              <a:t>DKG = 41</a:t>
            </a:r>
          </a:p>
          <a:p>
            <a:endParaRPr lang="nl-NL" dirty="0"/>
          </a:p>
          <a:p>
            <a:r>
              <a:rPr lang="nl-NL" dirty="0" smtClean="0"/>
              <a:t>Volgens de tabel: 103 kg / ha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261933"/>
            <a:ext cx="5111750" cy="187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5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Afdraaiproef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Stel de aandrijving op het gewenste percentage / ha</a:t>
            </a:r>
          </a:p>
          <a:p>
            <a:endParaRPr lang="nl-NL" dirty="0"/>
          </a:p>
          <a:p>
            <a:r>
              <a:rPr lang="nl-NL" dirty="0" smtClean="0"/>
              <a:t>Dit kan zijn:</a:t>
            </a:r>
          </a:p>
          <a:p>
            <a:endParaRPr lang="nl-NL" dirty="0"/>
          </a:p>
          <a:p>
            <a:r>
              <a:rPr lang="nl-NL" dirty="0" smtClean="0"/>
              <a:t>1/10 / ha, 1/40 / ha en 1/50 / ha</a:t>
            </a:r>
          </a:p>
          <a:p>
            <a:endParaRPr lang="nl-NL" dirty="0"/>
          </a:p>
          <a:p>
            <a:r>
              <a:rPr lang="nl-NL" dirty="0" smtClean="0"/>
              <a:t>We kiezen voor 1/40 / ha.</a:t>
            </a:r>
          </a:p>
          <a:p>
            <a:endParaRPr lang="nl-NL" dirty="0"/>
          </a:p>
          <a:p>
            <a:r>
              <a:rPr lang="nl-NL" dirty="0" smtClean="0"/>
              <a:t>Hoe vaak moeten we dan de aandrijving ronddraaien?</a:t>
            </a:r>
          </a:p>
          <a:p>
            <a:endParaRPr lang="nl-NL" dirty="0"/>
          </a:p>
          <a:p>
            <a:r>
              <a:rPr lang="nl-NL" dirty="0" smtClean="0"/>
              <a:t>39,8 keer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71637"/>
            <a:ext cx="44862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2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Kleine graan productie</a:t>
            </a:r>
          </a:p>
          <a:p>
            <a:r>
              <a:rPr lang="nl-NL" dirty="0" smtClean="0"/>
              <a:t>Eén van hoogste opbrengsten per ha</a:t>
            </a:r>
          </a:p>
          <a:p>
            <a:endParaRPr lang="nl-NL" dirty="0"/>
          </a:p>
          <a:p>
            <a:r>
              <a:rPr lang="nl-NL" dirty="0" smtClean="0"/>
              <a:t>Reden:</a:t>
            </a:r>
          </a:p>
          <a:p>
            <a:pPr lvl="1"/>
            <a:r>
              <a:rPr lang="nl-NL" dirty="0" smtClean="0"/>
              <a:t>Gebruik van kunstmest</a:t>
            </a:r>
          </a:p>
          <a:p>
            <a:pPr lvl="1"/>
            <a:r>
              <a:rPr lang="nl-NL" dirty="0" smtClean="0"/>
              <a:t>Gewasbeschermingsmiddelen</a:t>
            </a:r>
          </a:p>
          <a:p>
            <a:pPr lvl="1"/>
            <a:r>
              <a:rPr lang="nl-NL" dirty="0" smtClean="0"/>
              <a:t>Betere rassen</a:t>
            </a:r>
          </a:p>
          <a:p>
            <a:pPr lvl="1"/>
            <a:r>
              <a:rPr lang="nl-NL" dirty="0" smtClean="0"/>
              <a:t>Betere teeltmethoden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2200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Afdraaiproef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We kunnen beginnen met afdraaien.</a:t>
            </a:r>
          </a:p>
          <a:p>
            <a:endParaRPr lang="nl-NL" dirty="0"/>
          </a:p>
          <a:p>
            <a:r>
              <a:rPr lang="nl-NL" dirty="0" smtClean="0"/>
              <a:t>Draai het wiel 39,8 keer rond.</a:t>
            </a:r>
          </a:p>
          <a:p>
            <a:endParaRPr lang="nl-NL" dirty="0"/>
          </a:p>
          <a:p>
            <a:r>
              <a:rPr lang="nl-NL" dirty="0" smtClean="0"/>
              <a:t>Er zou dan een hoeveelheid zaad van 1/40 / ha in onze opvangbak moeten zitten.</a:t>
            </a:r>
          </a:p>
          <a:p>
            <a:endParaRPr lang="nl-NL" dirty="0"/>
          </a:p>
          <a:p>
            <a:r>
              <a:rPr lang="nl-NL" dirty="0" smtClean="0"/>
              <a:t>Hoeveel kg is dat dan?</a:t>
            </a:r>
          </a:p>
          <a:p>
            <a:endParaRPr lang="nl-NL" dirty="0"/>
          </a:p>
          <a:p>
            <a:r>
              <a:rPr lang="nl-NL" dirty="0" smtClean="0"/>
              <a:t>103 : 40 = 2,57 kg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62113"/>
            <a:ext cx="44862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0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Afdraaiproef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Dan ga je wegen en zouden we dus 2,57kg moet hebben.</a:t>
            </a:r>
          </a:p>
          <a:p>
            <a:endParaRPr lang="nl-NL" dirty="0"/>
          </a:p>
          <a:p>
            <a:r>
              <a:rPr lang="nl-NL" dirty="0" smtClean="0"/>
              <a:t>Is dit niet het geval dan zullen we de machine iets bij moeten stellen.</a:t>
            </a:r>
            <a:endParaRPr lang="nl-NL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38300"/>
            <a:ext cx="44577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2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Afdraaiproef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Controleer of de zaaidiepte juist is ingesteld.</a:t>
            </a:r>
          </a:p>
          <a:p>
            <a:endParaRPr lang="nl-NL" dirty="0"/>
          </a:p>
          <a:p>
            <a:r>
              <a:rPr lang="nl-NL" dirty="0" smtClean="0"/>
              <a:t>Meestal via een centrale veerdrukinstelling of door wat voor- achterover draaien van de </a:t>
            </a:r>
            <a:r>
              <a:rPr lang="nl-NL" dirty="0" err="1" smtClean="0"/>
              <a:t>zaaibalk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48196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Bekende graansoorten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45" y="1340768"/>
            <a:ext cx="63531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07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Tarwe en Gerst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Tarwe</a:t>
            </a:r>
            <a:endParaRPr lang="nl-NL" dirty="0"/>
          </a:p>
        </p:txBody>
      </p:sp>
      <p:pic>
        <p:nvPicPr>
          <p:cNvPr id="4" name="il_fi" descr="http://tarwegras.allemaal.info/images/tarwe1.gif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348880"/>
            <a:ext cx="3024336" cy="4176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Gerst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307282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80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Tarwe</a:t>
            </a:r>
            <a:endParaRPr lang="nl-NL" sz="280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sz="1800" dirty="0" smtClean="0"/>
              <a:t>Wordt bloem van gemalen</a:t>
            </a:r>
          </a:p>
          <a:p>
            <a:endParaRPr lang="nl-NL" sz="1800" dirty="0"/>
          </a:p>
          <a:p>
            <a:r>
              <a:rPr lang="nl-NL" sz="1800" dirty="0" smtClean="0"/>
              <a:t>Voorjaartarwe</a:t>
            </a:r>
          </a:p>
          <a:p>
            <a:r>
              <a:rPr lang="nl-NL" sz="1800" dirty="0" smtClean="0"/>
              <a:t>Wintertarwe</a:t>
            </a:r>
            <a:endParaRPr lang="nl-NL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715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66" y="3840182"/>
            <a:ext cx="3793394" cy="279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15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Gerst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sz="1800" dirty="0" smtClean="0"/>
          </a:p>
          <a:p>
            <a:r>
              <a:rPr lang="nl-NL" sz="1800" dirty="0" smtClean="0"/>
              <a:t>Voor veevoer en bier</a:t>
            </a:r>
            <a:endParaRPr lang="nl-NL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98" y="620688"/>
            <a:ext cx="4459696" cy="296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40" y="3629750"/>
            <a:ext cx="3315209" cy="317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6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Bodem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544616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sz="1800" dirty="0" smtClean="0"/>
              <a:t>Een goede bodem is belangrijk:</a:t>
            </a:r>
          </a:p>
          <a:p>
            <a:r>
              <a:rPr lang="nl-NL" sz="1800" dirty="0" smtClean="0"/>
              <a:t>Geen storende lagen</a:t>
            </a:r>
          </a:p>
          <a:p>
            <a:endParaRPr lang="nl-NL" sz="1800" dirty="0" smtClean="0"/>
          </a:p>
          <a:p>
            <a:r>
              <a:rPr lang="nl-NL" sz="1800" dirty="0" smtClean="0"/>
              <a:t>Goede PH: De zuurgraad wordt beïnvloed door het kalkgehalte van de grond</a:t>
            </a:r>
          </a:p>
          <a:p>
            <a:endParaRPr lang="nl-NL" sz="1800" dirty="0"/>
          </a:p>
          <a:p>
            <a:r>
              <a:rPr lang="nl-NL" sz="1800" dirty="0" smtClean="0"/>
              <a:t>Zandgronden pH van 4,5 tot 5,6</a:t>
            </a:r>
          </a:p>
          <a:p>
            <a:r>
              <a:rPr lang="nl-NL" sz="1800" dirty="0" smtClean="0"/>
              <a:t>Kleigronden pH hoger dan 6,7</a:t>
            </a:r>
          </a:p>
          <a:p>
            <a:endParaRPr lang="nl-NL" sz="1800" dirty="0"/>
          </a:p>
          <a:p>
            <a:r>
              <a:rPr lang="nl-NL" sz="1800" dirty="0" smtClean="0"/>
              <a:t>Door </a:t>
            </a:r>
            <a:r>
              <a:rPr lang="nl-NL" sz="1800" dirty="0" err="1" smtClean="0"/>
              <a:t>bekalking</a:t>
            </a:r>
            <a:r>
              <a:rPr lang="nl-NL" sz="1800" dirty="0" smtClean="0"/>
              <a:t> kan de pH verhoogd worden en door bemesting kan de pH verlaagd worden</a:t>
            </a:r>
          </a:p>
          <a:p>
            <a:endParaRPr lang="nl-NL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4912392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5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Bodem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Gebrek aan zuurstof in de grond beperkt de groei van de wortels</a:t>
            </a:r>
          </a:p>
          <a:p>
            <a:endParaRPr lang="nl-NL" sz="2000" dirty="0"/>
          </a:p>
          <a:p>
            <a:r>
              <a:rPr lang="nl-NL" sz="2000" dirty="0" smtClean="0"/>
              <a:t>Dit is het geval bij </a:t>
            </a:r>
            <a:r>
              <a:rPr lang="nl-NL" sz="2000" dirty="0" err="1" smtClean="0"/>
              <a:t>verslemping</a:t>
            </a:r>
            <a:r>
              <a:rPr lang="nl-NL" sz="2000" dirty="0" smtClean="0"/>
              <a:t> </a:t>
            </a:r>
            <a:endParaRPr lang="nl-NL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4926"/>
            <a:ext cx="8172400" cy="335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2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471</Words>
  <Application>Microsoft Office PowerPoint</Application>
  <PresentationFormat>Diavoorstelling (4:3)</PresentationFormat>
  <Paragraphs>165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9</vt:i4>
      </vt:variant>
      <vt:variant>
        <vt:lpstr>Diatitels</vt:lpstr>
      </vt:variant>
      <vt:variant>
        <vt:i4>32</vt:i4>
      </vt:variant>
    </vt:vector>
  </HeadingPairs>
  <TitlesOfParts>
    <vt:vector size="41" baseType="lpstr">
      <vt:lpstr>Kantoorthema</vt:lpstr>
      <vt:lpstr>Standaardontwerp</vt:lpstr>
      <vt:lpstr>1_Standaardontwerp</vt:lpstr>
      <vt:lpstr>2_Standaardontwerp</vt:lpstr>
      <vt:lpstr>3_Standaardontwerp</vt:lpstr>
      <vt:lpstr>4_Standaardontwerp</vt:lpstr>
      <vt:lpstr>5_Standaardontwerp</vt:lpstr>
      <vt:lpstr>6_Standaardontwerp</vt:lpstr>
      <vt:lpstr>7_Standaardontwerp</vt:lpstr>
      <vt:lpstr>Maaidorser</vt:lpstr>
      <vt:lpstr>Waar komt het graan vandaan</vt:lpstr>
      <vt:lpstr>Nederland</vt:lpstr>
      <vt:lpstr>Bekende graansoorten</vt:lpstr>
      <vt:lpstr>Tarwe en Gerst</vt:lpstr>
      <vt:lpstr>Tarwe</vt:lpstr>
      <vt:lpstr>Gerst</vt:lpstr>
      <vt:lpstr>Bodem</vt:lpstr>
      <vt:lpstr>Bodem</vt:lpstr>
      <vt:lpstr>Zaaien</vt:lpstr>
      <vt:lpstr>Rijenzaaimachine</vt:lpstr>
      <vt:lpstr>3 soorten rijenzaaimachines</vt:lpstr>
      <vt:lpstr>Nokkenradzaaimachine</vt:lpstr>
      <vt:lpstr>Werking</vt:lpstr>
      <vt:lpstr>Schuifradzaaimachine</vt:lpstr>
      <vt:lpstr>Werking</vt:lpstr>
      <vt:lpstr>Nortonkast</vt:lpstr>
      <vt:lpstr>Pneumatische zaaimachine</vt:lpstr>
      <vt:lpstr>Afdraaiproef</vt:lpstr>
      <vt:lpstr>Afdraaiproef</vt:lpstr>
      <vt:lpstr>Afdraaiproef</vt:lpstr>
      <vt:lpstr>Afdraaiproef</vt:lpstr>
      <vt:lpstr>Afdraaiproef</vt:lpstr>
      <vt:lpstr>Afdraaiproef</vt:lpstr>
      <vt:lpstr>Afdraaiproef</vt:lpstr>
      <vt:lpstr>Afdraaiproef</vt:lpstr>
      <vt:lpstr>Afdraaiproef</vt:lpstr>
      <vt:lpstr>Zaaien</vt:lpstr>
      <vt:lpstr>Afdraaiproef</vt:lpstr>
      <vt:lpstr>Afdraaiproef</vt:lpstr>
      <vt:lpstr>Afdraaiproef</vt:lpstr>
      <vt:lpstr>Afdraaiproef</vt:lpstr>
    </vt:vector>
  </TitlesOfParts>
  <Company>Helicon Opleidingen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 van Eijk</dc:creator>
  <cp:lastModifiedBy>Harm van Eijk</cp:lastModifiedBy>
  <cp:revision>19</cp:revision>
  <dcterms:created xsi:type="dcterms:W3CDTF">2012-08-29T16:06:23Z</dcterms:created>
  <dcterms:modified xsi:type="dcterms:W3CDTF">2012-09-13T07:26:38Z</dcterms:modified>
</cp:coreProperties>
</file>